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4" r:id="rId3"/>
    <p:sldId id="279" r:id="rId4"/>
    <p:sldId id="332" r:id="rId5"/>
    <p:sldId id="333" r:id="rId6"/>
    <p:sldId id="331" r:id="rId7"/>
    <p:sldId id="281" r:id="rId8"/>
    <p:sldId id="334" r:id="rId9"/>
    <p:sldId id="335" r:id="rId10"/>
    <p:sldId id="282" r:id="rId11"/>
    <p:sldId id="336" r:id="rId12"/>
    <p:sldId id="298" r:id="rId13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6827" autoAdjust="0"/>
  </p:normalViewPr>
  <p:slideViewPr>
    <p:cSldViewPr snapToGrid="0">
      <p:cViewPr varScale="1">
        <p:scale>
          <a:sx n="99" d="100"/>
          <a:sy n="99" d="100"/>
        </p:scale>
        <p:origin x="1032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6A1A2-DD31-405A-AFF4-B99CC9D6EF6C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AE3AD-B190-4BA0-9A2B-A479D9575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71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87AEF-300E-4FFA-9017-0C93B6A5A3E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566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87AEF-300E-4FFA-9017-0C93B6A5A3E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6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87AEF-300E-4FFA-9017-0C93B6A5A3E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37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87AEF-300E-4FFA-9017-0C93B6A5A3E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41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94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64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03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056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6246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16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0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79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1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55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679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13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0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1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35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51C4A-DB44-478F-B575-93CE5C5BEC80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FF1944-686D-4491-8EA3-E65B87DD8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30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8008" y="2605849"/>
            <a:ext cx="10366408" cy="1646302"/>
          </a:xfrm>
        </p:spPr>
        <p:txBody>
          <a:bodyPr/>
          <a:lstStyle/>
          <a:p>
            <a:pPr algn="ctr"/>
            <a:br>
              <a:rPr lang="ru-RU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здравоохранение</a:t>
            </a:r>
            <a:br>
              <a:rPr lang="en-US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«Гомельская городская клиническая поликлиника №2» </a:t>
            </a:r>
          </a:p>
        </p:txBody>
      </p:sp>
    </p:spTree>
    <p:extLst>
      <p:ext uri="{BB962C8B-B14F-4D97-AF65-F5344CB8AC3E}">
        <p14:creationId xmlns:p14="http://schemas.microsoft.com/office/powerpoint/2010/main" val="155555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FFF7BC-DC4F-481A-89C6-7F3F8F05ACA2}"/>
              </a:ext>
            </a:extLst>
          </p:cNvPr>
          <p:cNvSpPr txBox="1"/>
          <p:nvPr/>
        </p:nvSpPr>
        <p:spPr>
          <a:xfrm>
            <a:off x="106813" y="275254"/>
            <a:ext cx="98649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Членами профкома на постоянной основе организовываются экскурсионные туры для членов профсоюза, а также их детей</a:t>
            </a:r>
            <a:r>
              <a:rPr lang="ru-RU" sz="2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85FF5F-2834-48DA-885B-C1E79E40B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3" t="18229" r="15869"/>
          <a:stretch/>
        </p:blipFill>
        <p:spPr>
          <a:xfrm>
            <a:off x="1216145" y="1351537"/>
            <a:ext cx="4591251" cy="2858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3BF31A-ED44-4EB6-B2B4-1C2A9971C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98098"/>
            <a:ext cx="4213144" cy="2372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CAA6DD-F390-499F-A7EB-E14DB7EDF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747" y="1351537"/>
            <a:ext cx="4738882" cy="2669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95983-72C1-483C-80B1-8AEFF3CD7D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35" t="55534" r="33746" b="5544"/>
          <a:stretch/>
        </p:blipFill>
        <p:spPr>
          <a:xfrm>
            <a:off x="976191" y="4298098"/>
            <a:ext cx="4831205" cy="2196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478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D6EAB3-83E9-44BA-9FF7-1CF8263814A1}"/>
              </a:ext>
            </a:extLst>
          </p:cNvPr>
          <p:cNvSpPr txBox="1"/>
          <p:nvPr/>
        </p:nvSpPr>
        <p:spPr>
          <a:xfrm>
            <a:off x="469232" y="278414"/>
            <a:ext cx="86555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команду, где работа построена на принципах взаимоуважения и взаимовыручки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1D3650-C03D-47E8-9CB0-EA0F54D51D51}"/>
              </a:ext>
            </a:extLst>
          </p:cNvPr>
          <p:cNvSpPr txBox="1"/>
          <p:nvPr/>
        </p:nvSpPr>
        <p:spPr>
          <a:xfrm>
            <a:off x="469232" y="1358239"/>
            <a:ext cx="60976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общей практики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врача по АПП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Акушерка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 лаборант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общей практики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онколог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хирург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клинической лабораторной диагностики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ультразвуковой диагностики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179222-CE81-42B7-9936-4C963DDA4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161" y="1358239"/>
            <a:ext cx="3829584" cy="2524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4161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576" y="2050897"/>
            <a:ext cx="7913036" cy="1155405"/>
          </a:xfrm>
        </p:spPr>
        <p:txBody>
          <a:bodyPr>
            <a:normAutofit/>
          </a:bodyPr>
          <a:lstStyle/>
          <a:p>
            <a:r>
              <a:rPr lang="ru-RU" sz="4500" dirty="0">
                <a:solidFill>
                  <a:srgbClr val="01250C"/>
                </a:solidFill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42612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C32BB-B530-47C2-A4D6-8FD607A8B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72"/>
          <a:stretch/>
        </p:blipFill>
        <p:spPr>
          <a:xfrm>
            <a:off x="1049152" y="2489780"/>
            <a:ext cx="7823301" cy="2958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55066-DDCE-4D6A-B0CB-83FFC92EB2CA}"/>
              </a:ext>
            </a:extLst>
          </p:cNvPr>
          <p:cNvSpPr txBox="1"/>
          <p:nvPr/>
        </p:nvSpPr>
        <p:spPr>
          <a:xfrm>
            <a:off x="1049152" y="433137"/>
            <a:ext cx="78233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ГУЗ «Гомельская городская клиническая поликлиника №2»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расположена по адресу </a:t>
            </a:r>
          </a:p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г. Гомель, ул. Бочкина 182А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6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0FEE20-6076-4A52-A50F-6FE91D362497}"/>
              </a:ext>
            </a:extLst>
          </p:cNvPr>
          <p:cNvSpPr txBox="1"/>
          <p:nvPr/>
        </p:nvSpPr>
        <p:spPr>
          <a:xfrm>
            <a:off x="5353516" y="429519"/>
            <a:ext cx="646243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здравоохранения «Гомельская городская клиническая поликлиника №2» является многопрофильным амбулаторно-поликлиническим учреждением по организации своевременной квалифицированной медицинской помощи населению.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обслуживаемого взрослого населения в ГУЗ «ГГКП №2» составляет 34414 человек. В состав поликлиники входит поликлиническое отделение, которое обслуживает 7414 человек взрослого населения. Из них трудоспособное население - 25705 чел. (мужчин - 12808 чел., женщин - 12897 чел.) - 74,6%. 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ГУЗ «ГГКП №2» имеет в своём составе лечебно-профилактические, вспомогательно-диагностические (клиническая лаборатория, кабинеты ЛФК, ФТК, массажный, кабинет рефлексотерапии и гирудотерапии, кабинет теплолечения, ингаляторий, водолечебница и др.) службы.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D884C3-8956-4EBA-85BD-EBDF72D314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r="5213" b="57990"/>
          <a:stretch/>
        </p:blipFill>
        <p:spPr>
          <a:xfrm>
            <a:off x="136622" y="70990"/>
            <a:ext cx="5216894" cy="65620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3DE6635-2C3E-49B2-A074-64110879AA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42010" r="8481" b="48299"/>
          <a:stretch/>
        </p:blipFill>
        <p:spPr>
          <a:xfrm>
            <a:off x="5353516" y="4878678"/>
            <a:ext cx="5964848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96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93D5A0-38FD-433A-B333-D5DF977D4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51649" r="7027" b="17444"/>
          <a:stretch/>
        </p:blipFill>
        <p:spPr>
          <a:xfrm>
            <a:off x="308008" y="683393"/>
            <a:ext cx="5704574" cy="52732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81A52F-5D92-4A2C-AD40-6C88ECA10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t="82526" r="6752" b="2176"/>
          <a:stretch/>
        </p:blipFill>
        <p:spPr>
          <a:xfrm>
            <a:off x="6096000" y="1937247"/>
            <a:ext cx="5589070" cy="250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26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003D87-36E7-4D0C-A533-AEF2342DA0AD}"/>
              </a:ext>
            </a:extLst>
          </p:cNvPr>
          <p:cNvSpPr txBox="1"/>
          <p:nvPr/>
        </p:nvSpPr>
        <p:spPr>
          <a:xfrm>
            <a:off x="315227" y="213767"/>
            <a:ext cx="82223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отделение профилактики, работа которого направлена на своевременное выявление и оценку рисков развития заболеваний, повышение результативности медицинских осмотров и диспансеризации.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93DCA-5218-4AE6-A438-A3AB32AA87BF}"/>
              </a:ext>
            </a:extLst>
          </p:cNvPr>
          <p:cNvSpPr txBox="1"/>
          <p:nvPr/>
        </p:nvSpPr>
        <p:spPr>
          <a:xfrm>
            <a:off x="315227" y="1137097"/>
            <a:ext cx="82223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учреждении функционируют вспомогательные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лечебно-диагностические подразделения: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ультразвуковой диагностики;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функциональной диагностики;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физиотерапевтический кабинет;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клинико-диагностическая лаборатория;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рентгеновское отделение.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53A47F-8B7F-4BDF-8302-95F4AD1C9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10618" r="5311" b="13050"/>
          <a:stretch/>
        </p:blipFill>
        <p:spPr bwMode="auto">
          <a:xfrm>
            <a:off x="608012" y="3689579"/>
            <a:ext cx="4581626" cy="2889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98688D-0E6A-49C1-8E72-3C8E5FBB2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21" b="9723"/>
          <a:stretch/>
        </p:blipFill>
        <p:spPr>
          <a:xfrm>
            <a:off x="7155476" y="902792"/>
            <a:ext cx="2248214" cy="2483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C186464-98AF-4979-AD71-7CAD99F9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8"/>
          <a:stretch/>
        </p:blipFill>
        <p:spPr bwMode="auto">
          <a:xfrm>
            <a:off x="5917490" y="3620414"/>
            <a:ext cx="4724186" cy="2896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6091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0FEE20-6076-4A52-A50F-6FE91D362497}"/>
              </a:ext>
            </a:extLst>
          </p:cNvPr>
          <p:cNvSpPr txBox="1"/>
          <p:nvPr/>
        </p:nvSpPr>
        <p:spPr>
          <a:xfrm>
            <a:off x="207877" y="432140"/>
            <a:ext cx="92826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учреждении работает 325 сотрудников: 75 врачей, из них 11 – молодые специалисты, 142 средних медицинских работников, из них 4 – молодые специалисты, 108 человек прочего персонала.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3E73C5-86CA-4856-B997-9DB8504D9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7" y="2797223"/>
            <a:ext cx="3576989" cy="2384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F86628-B4FB-488E-8652-ABABBA929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76" y="2715289"/>
            <a:ext cx="3455467" cy="2303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C45BD3-B7B4-448B-A9D6-2E669277A2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6613" r="6949" b="30732"/>
          <a:stretch/>
        </p:blipFill>
        <p:spPr>
          <a:xfrm>
            <a:off x="3955185" y="2107072"/>
            <a:ext cx="3180071" cy="423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73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DD4658-1F6A-4F17-9ED8-7EA600B73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32" t="23859" r="21193" b="20000"/>
          <a:stretch/>
        </p:blipFill>
        <p:spPr>
          <a:xfrm>
            <a:off x="6169794" y="3069105"/>
            <a:ext cx="5111014" cy="3411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AACEE1-0B46-4355-9A11-113B43E39B4B}"/>
              </a:ext>
            </a:extLst>
          </p:cNvPr>
          <p:cNvSpPr txBox="1"/>
          <p:nvPr/>
        </p:nvSpPr>
        <p:spPr>
          <a:xfrm>
            <a:off x="228600" y="280477"/>
            <a:ext cx="93581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специалистам предоставляются все предусмотренные законодательством и коллективным договором ГУЗ «ГГКП №2» социальные гарантии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единовременное пособие выпускникам, прибывшим по распределению на работу в ГУЗ «ГГКП №2» в размере 2 базовых величин </a:t>
            </a: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единовременное пособие - в районах, подвергшихся радиоактивному загрязнению в результате аварии на Чернобыльской АЭС</a:t>
            </a: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денежная компенсация в размере месячной стипендии молодым специалистам со средним специальным медицинским образованием в связи с окончанием учреждений образования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CD242E-7361-44C0-A444-000EDCDF52A5}"/>
              </a:ext>
            </a:extLst>
          </p:cNvPr>
          <p:cNvSpPr txBox="1"/>
          <p:nvPr/>
        </p:nvSpPr>
        <p:spPr>
          <a:xfrm>
            <a:off x="228600" y="2982478"/>
            <a:ext cx="5867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единовременное пособие в размере оклада согласно пункту 4 статьи 96 ТК РБ (в связи с переездом на работу в другую местность)</a:t>
            </a:r>
          </a:p>
          <a:p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молодым специалистам устанавливается ежемесячная надбавка в размере 20-30% оклада, место работы которых предоставлено путем распределения, направления на работу в бюджетные организации</a:t>
            </a:r>
          </a:p>
          <a:p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стандартного налогового вычета при определении налоговой базы подоходного налога с физических лиц в размере 620 руб.</a:t>
            </a: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2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8F1428-560A-404F-BBA9-EFC381261D80}"/>
              </a:ext>
            </a:extLst>
          </p:cNvPr>
          <p:cNvSpPr txBox="1"/>
          <p:nvPr/>
        </p:nvSpPr>
        <p:spPr>
          <a:xfrm>
            <a:off x="211756" y="394392"/>
            <a:ext cx="9490510" cy="687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предусмотрены выплаты стимулирующего характера: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абзацем третьим пункта 3 части первой статьи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261-2 Трудового кодекса Республики Беларусь при заключении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контракта предусмотрено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оклада до 50%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 соответствии с локальными нормативными правовыми актами, принятыми в организации 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премия в размере 20% и надбавка за сложность и напряженность в работе от 25%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молодые специалисты обеспечиваются жильём: общежитие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квартирного типа, арендное жильё (при взаимодействии с администрацией Советского района)</a:t>
            </a:r>
          </a:p>
          <a:p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обращении молодого специалиста с вопросом о получении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льготного кредита, оказывается помощь при подготовке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документов с последующим оформлением ходатайства на имя главы администрации Советского района о выделении льготного кредита.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280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8F1428-560A-404F-BBA9-EFC381261D80}"/>
              </a:ext>
            </a:extLst>
          </p:cNvPr>
          <p:cNvSpPr txBox="1"/>
          <p:nvPr/>
        </p:nvSpPr>
        <p:spPr>
          <a:xfrm>
            <a:off x="125127" y="307765"/>
            <a:ext cx="100872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принимают активное участие в культурно-массовых, спортивных мероприятиях, проводимых в учреждении, районе, области. За активное участие в мероприятиях члены профсоюза поощряются материально.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EC42EC-1F50-4F16-A6A8-B26944D98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22"/>
          <a:stretch/>
        </p:blipFill>
        <p:spPr>
          <a:xfrm>
            <a:off x="365359" y="2123647"/>
            <a:ext cx="2378260" cy="3938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E08532-676C-4865-B5DA-E368C1E360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2"/>
          <a:stretch/>
        </p:blipFill>
        <p:spPr>
          <a:xfrm>
            <a:off x="2983851" y="2123647"/>
            <a:ext cx="4800600" cy="266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D94944-84B0-47D0-A03E-093C9106B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319" y="3454340"/>
            <a:ext cx="5259660" cy="2962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493815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1341</TotalTime>
  <Words>577</Words>
  <Application>Microsoft Office PowerPoint</Application>
  <PresentationFormat>Широкоэкранный</PresentationFormat>
  <Paragraphs>51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Times New Roman</vt:lpstr>
      <vt:lpstr>Trebuchet MS</vt:lpstr>
      <vt:lpstr>Wingdings</vt:lpstr>
      <vt:lpstr>Wingdings 3</vt:lpstr>
      <vt:lpstr>Грань</vt:lpstr>
      <vt:lpstr> Государственное учреждение здравоохранение «Гомельская городская клиническая поликлиника №2»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Филиал № 2 Государственного учреждения здравоохранения «Гомельская центральная городская поликлиника»</dc:title>
  <dc:creator>Наталья Дмитриева</dc:creator>
  <cp:lastModifiedBy>Хомякова Алла Викторовна</cp:lastModifiedBy>
  <cp:revision>151</cp:revision>
  <cp:lastPrinted>2024-12-20T07:55:08Z</cp:lastPrinted>
  <dcterms:created xsi:type="dcterms:W3CDTF">2017-01-18T07:23:30Z</dcterms:created>
  <dcterms:modified xsi:type="dcterms:W3CDTF">2024-12-20T07:57:08Z</dcterms:modified>
</cp:coreProperties>
</file>